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2" r:id="rId3"/>
    <p:sldId id="323" r:id="rId4"/>
    <p:sldId id="331" r:id="rId5"/>
    <p:sldId id="333" r:id="rId6"/>
    <p:sldId id="332" r:id="rId7"/>
    <p:sldId id="329" r:id="rId8"/>
    <p:sldId id="338" r:id="rId9"/>
    <p:sldId id="336" r:id="rId10"/>
    <p:sldId id="335" r:id="rId11"/>
    <p:sldId id="337" r:id="rId12"/>
    <p:sldId id="29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62" d="100"/>
          <a:sy n="62" d="100"/>
        </p:scale>
        <p:origin x="95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924499821679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9-4177-B065-4E28C0FD2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Пассиность</c:v>
                </c:pt>
                <c:pt idx="3">
                  <c:v>Свобода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50</c:v>
                </c:pt>
                <c:pt idx="2">
                  <c:v>18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9-4177-B065-4E28C0FD28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31006280"/>
        <c:axId val="631005200"/>
      </c:radarChart>
      <c:catAx>
        <c:axId val="63100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1005200"/>
        <c:crosses val="autoZero"/>
        <c:auto val="1"/>
        <c:lblAlgn val="ctr"/>
        <c:lblOffset val="100"/>
        <c:noMultiLvlLbl val="0"/>
      </c:catAx>
      <c:valAx>
        <c:axId val="63100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100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C91B81F7-5752-431A-8C89-A1EAFCE3D41B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6E6D56E7-A5B1-4FE1-9B22-68B594790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81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0F5A19B4-AF29-4CAE-A699-2F0FFB28A6B4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D3F3FE04-9C87-4748-8D30-7400D6EBF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3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E04-9C87-4748-8D30-7400D6EBF5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6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3FE04-9C87-4748-8D30-7400D6EBF5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4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3995-355F-7952-408F-BE45AD292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D1AC6-FF9F-FAB1-B859-4C6ED0457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57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6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150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8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103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911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97" y="1630695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88289" y="1814893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altLang="ko-KR" dirty="0"/>
              <a:t>Ваша иллюстрация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17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413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5527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54400" y="627275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altLang="ko-KR" dirty="0"/>
              <a:t>Ваша иллюстрация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94440" y="408936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altLang="ko-KR" dirty="0"/>
              <a:t>Ваша иллюстрация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812477" y="1773170"/>
            <a:ext cx="2219799" cy="2214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altLang="ko-KR" dirty="0"/>
              <a:t>Ваша иллюстрация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6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3587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372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Заголовок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7845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dirty="0"/>
              <a:t>подзаголовок</a:t>
            </a:r>
            <a:endParaRPr lang="en-US" altLang="ko-KR" dirty="0"/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altLang="ko-KR" dirty="0"/>
              <a:t>Ваша иллюстрация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85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AA562-D017-7306-6CA9-40A1E2CA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490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097FA-F4F1-015A-E1EE-5C25BA4D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815"/>
            <a:ext cx="10515600" cy="38091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28625-9EEB-5C99-6B5A-7B541B80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6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ED63F-FA75-2115-A243-4D527B5E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64658"/>
            <a:ext cx="10515600" cy="33978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C2E89-A6E5-BE48-306A-75F66A46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6E9B8-59F8-444E-8548-09E6A18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8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4D4A8-5D3E-27B1-AD73-B62912CE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9D7CB-3331-B81C-0FD4-F831D407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AA05CA-8433-3FDE-25D2-3955FEC4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FF33CD-99EF-C6BD-5C4F-DB1E0DD2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7C885-2CFF-31E7-230D-65EA879A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B947D-D983-9485-2D50-D38EB6C8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6D58-D040-EE80-1917-CD69B45A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40AE3-C497-F8CA-DAD8-BEDBE8EE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15796-72E8-7727-770E-3E00AA8D2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33F07C-F6F7-F96A-2670-FADCF4E20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0991DF-4222-2DA6-D997-F108B9BAA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ED8B30-8295-FB55-1974-DA9A77D8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4F740C-C117-6524-E19C-5E69CF40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69127D-8BCB-0236-733E-C9619639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3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78357-1E6B-DF3D-249F-7BA3C2B3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143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DB8D1-769F-11D9-842D-ECBFB170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A2F54-5CA5-E893-AB63-5863442F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D21EB-2626-A49E-5FDA-110F5331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60591-30A8-EF4B-4B97-542A57E1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C065C-85AF-9D2A-C6AC-38E2F6FE7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264EC-F7C6-B46B-F650-20E8529D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0328A-E613-0ABC-1241-0A52AF8E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AE26E-6DC2-07B8-B8AA-940FA3FA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5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5683F-C3B4-2F61-F198-20850908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155"/>
            <a:ext cx="3932237" cy="8662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3DFD4B-55E2-4364-4C7D-94DAE35F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75899"/>
            <a:ext cx="6172200" cy="4985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CB208-E7C9-AB07-C920-B3765EBEE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92429"/>
            <a:ext cx="3932237" cy="3876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D8804-5AAA-4D81-F1D2-285AAAA2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1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C012-7CC6-6629-E8BC-563B5E55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C66CC6-AF0A-3890-A435-5B12EC19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2087"/>
            <a:ext cx="10515600" cy="298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A474E-432F-3D50-C95E-AF7D0A18C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1321A-6A37-72E3-4E86-1B3CF8D5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2400"/>
            <a:ext cx="10515600" cy="3276600"/>
          </a:xfrm>
        </p:spPr>
        <p:txBody>
          <a:bodyPr anchor="ctr">
            <a:noAutofit/>
          </a:bodyPr>
          <a:lstStyle/>
          <a:p>
            <a:pPr algn="ctr"/>
            <a:br>
              <a:rPr lang="ru-RU" sz="4800" dirty="0"/>
            </a:br>
            <a:br>
              <a:rPr lang="ru-RU" sz="4800" dirty="0"/>
            </a:br>
            <a:r>
              <a:rPr lang="ru-RU" sz="4800" dirty="0"/>
              <a:t>Командное взаимодействие специалистов социально-психологической службы и педагогов: ключ к успешному решению общих задач</a:t>
            </a:r>
            <a:r>
              <a:rPr lang="ru-RU" dirty="0"/>
              <a:t>.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2CBADD-1B92-FDC4-5757-228A2E5E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10515600" cy="2660650"/>
          </a:xfrm>
        </p:spPr>
        <p:txBody>
          <a:bodyPr>
            <a:no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ru-RU" spc="-25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ru-RU" spc="-25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b="1" spc="-25" dirty="0">
                <a:solidFill>
                  <a:schemeClr val="tx1"/>
                </a:solidFill>
                <a:latin typeface="+mj-lt"/>
                <a:cs typeface="Microsoft Sans Serif"/>
              </a:rPr>
              <a:t>Амбрасович Олеся Бахытовна</a:t>
            </a: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pc="-25" dirty="0">
                <a:solidFill>
                  <a:schemeClr val="tx1"/>
                </a:solidFill>
                <a:latin typeface="+mj-lt"/>
                <a:cs typeface="Microsoft Sans Serif"/>
              </a:rPr>
              <a:t> руководитель структурного </a:t>
            </a: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pc="-25" dirty="0">
                <a:solidFill>
                  <a:schemeClr val="tx1"/>
                </a:solidFill>
                <a:latin typeface="+mj-lt"/>
                <a:cs typeface="Microsoft Sans Serif"/>
              </a:rPr>
              <a:t>подразделения,</a:t>
            </a:r>
            <a:endParaRPr lang="en-US" spc="-25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pc="-25" dirty="0">
                <a:solidFill>
                  <a:schemeClr val="tx1"/>
                </a:solidFill>
                <a:latin typeface="+mj-lt"/>
                <a:cs typeface="Microsoft Sans Serif"/>
              </a:rPr>
              <a:t>педагог-психолог высшей квалификационной категории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 marL="12700" algn="r">
              <a:lnSpc>
                <a:spcPct val="100000"/>
              </a:lnSpc>
              <a:spcBef>
                <a:spcPts val="95"/>
              </a:spcBef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8E40-9512-E70B-4A39-032D69BD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800"/>
            <a:ext cx="11353800" cy="3467100"/>
          </a:xfrm>
        </p:spPr>
        <p:txBody>
          <a:bodyPr>
            <a:noAutofit/>
          </a:bodyPr>
          <a:lstStyle/>
          <a:p>
            <a:r>
              <a:rPr lang="ru-RU" sz="2800" b="1" dirty="0"/>
              <a:t>Проблемы и вызовы:</a:t>
            </a:r>
            <a:r>
              <a:rPr lang="ru-RU" sz="2800" dirty="0"/>
              <a:t> </a:t>
            </a:r>
            <a:r>
              <a:rPr lang="ru-RU" sz="2400" dirty="0"/>
              <a:t>Несмотря на достижения, мы столкнулись с проблемами:</a:t>
            </a:r>
            <a:br>
              <a:rPr lang="ru-RU" sz="2400" dirty="0"/>
            </a:br>
            <a:r>
              <a:rPr lang="ru-RU" sz="2400" i="1" u="sng" dirty="0"/>
              <a:t>Стигма</a:t>
            </a:r>
            <a:r>
              <a:rPr lang="ru-RU" sz="2400" dirty="0"/>
              <a:t>: обращение за психологической помощью может восприниматься как признак слабости, что мешает ученикам и их родителям обращаться за поддержкой;</a:t>
            </a:r>
            <a:br>
              <a:rPr lang="ru-RU" sz="2400" dirty="0"/>
            </a:br>
            <a:r>
              <a:rPr lang="ru-RU" sz="2400" i="1" u="sng" dirty="0"/>
              <a:t>Низкая психологическая компетенция родителей и педагогов </a:t>
            </a:r>
            <a:r>
              <a:rPr lang="ru-RU" sz="2400" dirty="0"/>
              <a:t>является одной из значимых проблем, влияющих на развитие детей и подростков, а также на общую атмосферу в образовательном учреждение;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u="sng" dirty="0"/>
              <a:t>Недостаточная вовлеченность родителей в школьные мероприятия.</a:t>
            </a:r>
            <a:br>
              <a:rPr lang="ru-RU" sz="2400" dirty="0"/>
            </a:br>
            <a:r>
              <a:rPr lang="ru-RU" sz="2800" b="1" dirty="0"/>
              <a:t>Решение проблем: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94FBB-B364-2503-FC2D-BCA6242BCEA2}"/>
              </a:ext>
            </a:extLst>
          </p:cNvPr>
          <p:cNvSpPr txBox="1"/>
          <p:nvPr/>
        </p:nvSpPr>
        <p:spPr>
          <a:xfrm>
            <a:off x="609601" y="3733800"/>
            <a:ext cx="11353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Провести дополнительные встречи и консультации для повышения активности участия законных представителей в школьной жизни;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организовать доступ к информации о детской психологии и методах воспитания( создание электронной базы научной литературы, статей, публикаций);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обмен опытом и получение необходимой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13924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03D87-4FCD-AA30-5377-6231306B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33400"/>
            <a:ext cx="10515600" cy="127374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Заключение и призыв к действию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46B1D-CE3F-74DD-3976-8AA1504AC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07142"/>
            <a:ext cx="11125200" cy="4212658"/>
          </a:xfrm>
        </p:spPr>
        <p:txBody>
          <a:bodyPr>
            <a:noAutofit/>
          </a:bodyPr>
          <a:lstStyle/>
          <a:p>
            <a:r>
              <a:rPr lang="ru-RU" altLang="ko-KR" dirty="0">
                <a:solidFill>
                  <a:schemeClr val="tx1"/>
                </a:solidFill>
                <a:cs typeface="Arial" pitchFamily="34" charset="0"/>
              </a:rPr>
              <a:t>Обеспечение благоприятного школьного климата — это командная работа всех участников образовательного процесса. </a:t>
            </a:r>
          </a:p>
          <a:p>
            <a:r>
              <a:rPr lang="ru-RU" altLang="ko-KR" dirty="0">
                <a:solidFill>
                  <a:schemeClr val="tx1"/>
                </a:solidFill>
                <a:cs typeface="Arial" pitchFamily="34" charset="0"/>
              </a:rPr>
              <a:t>Призыв к сотрудничеству для других школ: </a:t>
            </a:r>
          </a:p>
          <a:p>
            <a:r>
              <a:rPr lang="ru-RU" altLang="ko-KR" sz="2800" b="1" dirty="0">
                <a:solidFill>
                  <a:schemeClr val="tx1"/>
                </a:solidFill>
                <a:cs typeface="Arial" pitchFamily="34" charset="0"/>
              </a:rPr>
              <a:t>«Давайте делиться опытом!»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E91F2F-BE73-F3D9-4846-D9FBBBE1B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39" y="2476500"/>
            <a:ext cx="636997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50B305-6C68-C29D-99C0-D27D5D814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7199"/>
            <a:ext cx="9144000" cy="1528763"/>
          </a:xfrm>
        </p:spPr>
        <p:txBody>
          <a:bodyPr/>
          <a:lstStyle/>
          <a:p>
            <a:r>
              <a:rPr lang="ru-RU" sz="4400" b="1" spc="-30" dirty="0">
                <a:solidFill>
                  <a:srgbClr val="3D2A16"/>
                </a:solidFill>
                <a:cs typeface="Arial"/>
              </a:rPr>
              <a:t>БЛАГОДАРЮ </a:t>
            </a:r>
            <a:r>
              <a:rPr lang="ru-RU" sz="4400" b="1" spc="-10" dirty="0">
                <a:solidFill>
                  <a:srgbClr val="3D2A16"/>
                </a:solidFill>
                <a:cs typeface="Arial"/>
              </a:rPr>
              <a:t>ЗА</a:t>
            </a:r>
            <a:r>
              <a:rPr lang="ru-RU" sz="4400" b="1" spc="-90" dirty="0">
                <a:solidFill>
                  <a:srgbClr val="3D2A16"/>
                </a:solidFill>
                <a:cs typeface="Arial"/>
              </a:rPr>
              <a:t> </a:t>
            </a:r>
            <a:r>
              <a:rPr lang="ru-RU" sz="4400" b="1" spc="-10" dirty="0">
                <a:solidFill>
                  <a:srgbClr val="3D2A16"/>
                </a:solidFill>
                <a:cs typeface="Arial"/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02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C95D6-C77E-0249-E60B-683A84EF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57200"/>
            <a:ext cx="4946650" cy="5105400"/>
          </a:xfrm>
        </p:spPr>
        <p:txBody>
          <a:bodyPr>
            <a:normAutofit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51C1D-4E86-301F-323A-7D2C4C4C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524" y="1143000"/>
            <a:ext cx="5274482" cy="499586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Определение командного взаимодействия – это с</a:t>
            </a:r>
            <a:r>
              <a:rPr lang="ru-RU" sz="2800" dirty="0">
                <a:solidFill>
                  <a:schemeClr val="tx1"/>
                </a:solidFill>
              </a:rPr>
              <a:t>овместная работа всех специалистов, направленная  для достижения благоприятного школьного климата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Значение взаимодействия</a:t>
            </a:r>
            <a:r>
              <a:rPr lang="ru-RU" sz="2800" dirty="0">
                <a:solidFill>
                  <a:schemeClr val="tx1"/>
                </a:solidFill>
              </a:rPr>
              <a:t>: Успех в решении задач, связанных с обучением и развитием обучающихся, требует интеграции усилий педагогов и специалистов социально-психологической службы.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6EF0BC-DD1C-A505-2CF5-52A65391D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11765" r="7549" b="6667"/>
          <a:stretch>
            <a:fillRect/>
          </a:stretch>
        </p:blipFill>
        <p:spPr bwMode="auto">
          <a:xfrm>
            <a:off x="6400800" y="1295400"/>
            <a:ext cx="509905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2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9C5D1-DE48-F5F5-7B6B-58DCE8E6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38200"/>
            <a:ext cx="10515600" cy="2971800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5C6745-0DE3-63CD-5474-757B0C35A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38200"/>
            <a:ext cx="10515600" cy="563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Ключевые направления социально-психологический службы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и педагогов МАОУ СШ № 147 по обеспечению благоприятного школьного климата: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Создание комитета по школьному климату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Разработка и внедрение программ по формированию позитивного климата. Индивидуальные планы поддержки для учеников с особыми образовательными потребностями.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Активное вовлечение всех участников образовательного процесса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Регулярное проведение опросов и анкетирований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Межведомственное взаимодействие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Участие в проекте ЛРОС</a:t>
            </a:r>
          </a:p>
          <a:p>
            <a:pPr marL="0" lvl="1" algn="just"/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2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573942B-D433-7EC4-6D2B-6674FEDF0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10820400" cy="5867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Построение доверительных взаимоотношений между всеми субъектами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Открытость и доступность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Обучение навыкам активного слушания и эмпатии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Совместные мероприятия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Создание традиций и привитие общешкольных ценностей: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Формирование школьной культуры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Традиции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волонтерского движения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sz="3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57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B9742B5-0553-4AB9-2845-B90DE43D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92997"/>
            <a:ext cx="10515600" cy="56387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Обеспечение безопасности в школе: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Физическая безопасность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Психологическая безопасность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Информационная безопасность</a:t>
            </a:r>
            <a:endParaRPr lang="ru-RU" sz="2400" dirty="0">
              <a:solidFill>
                <a:schemeClr val="tx1"/>
              </a:solidFill>
            </a:endParaRPr>
          </a:p>
          <a:p>
            <a:pPr marL="0" lvl="1" algn="just"/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C76CB-3FCF-D660-DDD7-66644788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825248"/>
            <a:ext cx="4776988" cy="320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5839E-5527-A7CD-4D1B-2CE5F72F1186}"/>
              </a:ext>
            </a:extLst>
          </p:cNvPr>
          <p:cNvSpPr txBox="1"/>
          <p:nvPr/>
        </p:nvSpPr>
        <p:spPr>
          <a:xfrm>
            <a:off x="844550" y="2587128"/>
            <a:ext cx="56324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1"/>
                </a:solidFill>
              </a:rPr>
              <a:t>	Политика поддержки:</a:t>
            </a:r>
            <a:endParaRPr lang="ru-RU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Установление норм поведения.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Обработка обращений и предложений </a:t>
            </a:r>
          </a:p>
          <a:p>
            <a:pPr marL="0" lvl="1" algn="just"/>
            <a:r>
              <a:rPr lang="ru-RU" sz="2400" dirty="0">
                <a:solidFill>
                  <a:schemeClr val="tx1"/>
                </a:solidFill>
              </a:rPr>
              <a:t>через общешкольный чат в </a:t>
            </a:r>
            <a:r>
              <a:rPr lang="en-US" sz="2400" dirty="0">
                <a:solidFill>
                  <a:schemeClr val="tx1"/>
                </a:solidFill>
              </a:rPr>
              <a:t>VK</a:t>
            </a:r>
            <a:r>
              <a:rPr lang="ru-RU" sz="2400" dirty="0">
                <a:solidFill>
                  <a:schemeClr val="tx1"/>
                </a:solidFill>
              </a:rPr>
              <a:t> Мессенджер </a:t>
            </a:r>
            <a:r>
              <a:rPr lang="ru-RU" sz="2400" dirty="0" err="1">
                <a:solidFill>
                  <a:schemeClr val="tx1"/>
                </a:solidFill>
              </a:rPr>
              <a:t>Сферум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школьный сайт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Открытая дискуссия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Регулярные встречи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Совместное планирование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Обмен опытом</a:t>
            </a:r>
          </a:p>
        </p:txBody>
      </p:sp>
    </p:spTree>
    <p:extLst>
      <p:ext uri="{BB962C8B-B14F-4D97-AF65-F5344CB8AC3E}">
        <p14:creationId xmlns:p14="http://schemas.microsoft.com/office/powerpoint/2010/main" val="106728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2412FB6-4817-A280-9AFA-3D71C0A7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14401"/>
            <a:ext cx="10515600" cy="5175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Технологии, обеспечивающие улучшение школьного климата: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Проектный метод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Медиация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Дистанционные и смешанные образовательные технологии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2D1536-1445-4480-98EA-A505004F7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1800"/>
            <a:ext cx="4108450" cy="281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453109-BD5B-6633-4BA9-71A774C30D9D}"/>
              </a:ext>
            </a:extLst>
          </p:cNvPr>
          <p:cNvSpPr txBox="1"/>
          <p:nvPr/>
        </p:nvSpPr>
        <p:spPr>
          <a:xfrm>
            <a:off x="844550" y="2971800"/>
            <a:ext cx="568002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	Обучение педагогов психологическим компетенциям:</a:t>
            </a:r>
            <a:endParaRPr lang="ru-RU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Обучающие семинары и курсы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Кросс-дисциплинарное сотрудничество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Создание системы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val="82350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DB9B5C9-36BD-C917-5BD2-A3A78DD6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60587" y="1447800"/>
            <a:ext cx="15545633" cy="5943834"/>
          </a:xfrm>
        </p:spPr>
        <p:txBody>
          <a:bodyPr/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5AA61-6D0E-884E-F2A2-012C983C0E7B}"/>
              </a:ext>
            </a:extLst>
          </p:cNvPr>
          <p:cNvSpPr txBox="1"/>
          <p:nvPr/>
        </p:nvSpPr>
        <p:spPr>
          <a:xfrm>
            <a:off x="900877" y="1748293"/>
            <a:ext cx="284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Графическая модель соотношения типов образовательной среды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9580718-B8A2-7255-16DE-F1FEFC8D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346194"/>
              </p:ext>
            </p:extLst>
          </p:nvPr>
        </p:nvGraphicFramePr>
        <p:xfrm>
          <a:off x="4717331" y="1058073"/>
          <a:ext cx="7454764" cy="504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1386A7-5B6F-27A0-FE7C-E1E5A522F547}"/>
              </a:ext>
            </a:extLst>
          </p:cNvPr>
          <p:cNvSpPr txBox="1"/>
          <p:nvPr/>
        </p:nvSpPr>
        <p:spPr>
          <a:xfrm>
            <a:off x="2743200" y="78784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Исследование среды ОО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946BF-95DB-C3F5-CA2C-039A9E081A14}"/>
              </a:ext>
            </a:extLst>
          </p:cNvPr>
          <p:cNvSpPr txBox="1"/>
          <p:nvPr/>
        </p:nvSpPr>
        <p:spPr>
          <a:xfrm>
            <a:off x="5069507" y="1981200"/>
            <a:ext cx="205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39B6E"/>
                </a:solidFill>
              </a:rPr>
              <a:t>Творческая среда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CA77A-18EE-70D0-8927-53C94AB6C607}"/>
              </a:ext>
            </a:extLst>
          </p:cNvPr>
          <p:cNvSpPr txBox="1"/>
          <p:nvPr/>
        </p:nvSpPr>
        <p:spPr>
          <a:xfrm>
            <a:off x="9601200" y="1978617"/>
            <a:ext cx="205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76FAE"/>
                </a:solidFill>
                <a:latin typeface="Calibri" panose="020F0502020204030204"/>
              </a:rPr>
              <a:t>Карьерная среда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B761C-0F01-BCB2-0A1B-0D9FC1ADC9A0}"/>
              </a:ext>
            </a:extLst>
          </p:cNvPr>
          <p:cNvSpPr txBox="1"/>
          <p:nvPr/>
        </p:nvSpPr>
        <p:spPr>
          <a:xfrm>
            <a:off x="4950135" y="5225534"/>
            <a:ext cx="22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5C249">
                    <a:lumMod val="50000"/>
                  </a:srgbClr>
                </a:solidFill>
                <a:latin typeface="Calibri" panose="020F0502020204030204"/>
              </a:rPr>
              <a:t>Безмятежная среда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4251D-F92B-1883-FBFA-FAA273DDE007}"/>
              </a:ext>
            </a:extLst>
          </p:cNvPr>
          <p:cNvSpPr txBox="1"/>
          <p:nvPr/>
        </p:nvSpPr>
        <p:spPr>
          <a:xfrm>
            <a:off x="9594742" y="5225534"/>
            <a:ext cx="229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98B57"/>
                </a:solidFill>
                <a:latin typeface="Calibri" panose="020F0502020204030204"/>
              </a:rPr>
              <a:t>Догматическая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405216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B8AB-C6B7-85A1-9D4D-A7B6A1BA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43080D-9BCD-C027-D97B-7F68DCBD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60587" y="1447800"/>
            <a:ext cx="15545633" cy="5943834"/>
          </a:xfrm>
        </p:spPr>
        <p:txBody>
          <a:bodyPr/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14C3E-2C0B-2DE3-0296-41F770F83382}"/>
              </a:ext>
            </a:extLst>
          </p:cNvPr>
          <p:cNvSpPr txBox="1"/>
          <p:nvPr/>
        </p:nvSpPr>
        <p:spPr>
          <a:xfrm>
            <a:off x="900877" y="1748293"/>
            <a:ext cx="284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Графическая модель соотношения типов образовательной среды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08DC9-725E-9663-4EC6-7296D2112802}"/>
              </a:ext>
            </a:extLst>
          </p:cNvPr>
          <p:cNvSpPr txBox="1"/>
          <p:nvPr/>
        </p:nvSpPr>
        <p:spPr>
          <a:xfrm>
            <a:off x="2743200" y="78784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Исследование среды ОО</a:t>
            </a:r>
            <a:endParaRPr lang="ru-RU" dirty="0"/>
          </a:p>
        </p:txBody>
      </p:sp>
      <p:grpSp>
        <p:nvGrpSpPr>
          <p:cNvPr id="33" name="Group 74">
            <a:extLst>
              <a:ext uri="{FF2B5EF4-FFF2-40B4-BE49-F238E27FC236}">
                <a16:creationId xmlns:a16="http://schemas.microsoft.com/office/drawing/2014/main" id="{2743AC79-1DF9-897B-36BC-A249CF4FCB43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34" name="Group 75">
              <a:extLst>
                <a:ext uri="{FF2B5EF4-FFF2-40B4-BE49-F238E27FC236}">
                  <a16:creationId xmlns:a16="http://schemas.microsoft.com/office/drawing/2014/main" id="{2EBA7222-FCCF-D786-AD87-0B0EDE1A262C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6" name="Pie 56">
                <a:extLst>
                  <a:ext uri="{FF2B5EF4-FFF2-40B4-BE49-F238E27FC236}">
                    <a16:creationId xmlns:a16="http://schemas.microsoft.com/office/drawing/2014/main" id="{807FB869-1EBC-C71F-86FC-BD18C8B27705}"/>
                  </a:ext>
                </a:extLst>
              </p:cNvPr>
              <p:cNvSpPr/>
              <p:nvPr/>
            </p:nvSpPr>
            <p:spPr>
              <a:xfrm rot="9731289">
                <a:off x="3695870" y="3326435"/>
                <a:ext cx="2340000" cy="2340000"/>
              </a:xfrm>
              <a:prstGeom prst="pie">
                <a:avLst>
                  <a:gd name="adj1" fmla="val 13024537"/>
                  <a:gd name="adj2" fmla="val 1496137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ie 57">
                <a:extLst>
                  <a:ext uri="{FF2B5EF4-FFF2-40B4-BE49-F238E27FC236}">
                    <a16:creationId xmlns:a16="http://schemas.microsoft.com/office/drawing/2014/main" id="{9F2C59D5-7F4E-8B32-3D6B-B5AB44360308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50942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8">
                <a:extLst>
                  <a:ext uri="{FF2B5EF4-FFF2-40B4-BE49-F238E27FC236}">
                    <a16:creationId xmlns:a16="http://schemas.microsoft.com/office/drawing/2014/main" id="{A8EA5BAC-5161-86D4-E4D6-386F77D3EF28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9">
                <a:extLst>
                  <a:ext uri="{FF2B5EF4-FFF2-40B4-BE49-F238E27FC236}">
                    <a16:creationId xmlns:a16="http://schemas.microsoft.com/office/drawing/2014/main" id="{2B05FB57-3103-151E-54EF-36A10983324D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Oval 76">
              <a:extLst>
                <a:ext uri="{FF2B5EF4-FFF2-40B4-BE49-F238E27FC236}">
                  <a16:creationId xmlns:a16="http://schemas.microsoft.com/office/drawing/2014/main" id="{996C7043-3574-16FF-B0A8-7DCE2154ECD5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40" name="Straight Arrow Connector 43">
            <a:extLst>
              <a:ext uri="{FF2B5EF4-FFF2-40B4-BE49-F238E27FC236}">
                <a16:creationId xmlns:a16="http://schemas.microsoft.com/office/drawing/2014/main" id="{53AECBC4-32A2-C08D-CB7F-B77A596F5377}"/>
              </a:ext>
            </a:extLst>
          </p:cNvPr>
          <p:cNvCxnSpPr/>
          <p:nvPr/>
        </p:nvCxnSpPr>
        <p:spPr>
          <a:xfrm>
            <a:off x="7792644" y="3426895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4">
            <a:extLst>
              <a:ext uri="{FF2B5EF4-FFF2-40B4-BE49-F238E27FC236}">
                <a16:creationId xmlns:a16="http://schemas.microsoft.com/office/drawing/2014/main" id="{A5054C00-8D92-76C3-68ED-D28B9E08B58E}"/>
              </a:ext>
            </a:extLst>
          </p:cNvPr>
          <p:cNvCxnSpPr/>
          <p:nvPr/>
        </p:nvCxnSpPr>
        <p:spPr>
          <a:xfrm>
            <a:off x="7637614" y="4493864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5">
            <a:extLst>
              <a:ext uri="{FF2B5EF4-FFF2-40B4-BE49-F238E27FC236}">
                <a16:creationId xmlns:a16="http://schemas.microsoft.com/office/drawing/2014/main" id="{3E57922A-4B5A-5FC5-D0AD-FDA41D198648}"/>
              </a:ext>
            </a:extLst>
          </p:cNvPr>
          <p:cNvCxnSpPr/>
          <p:nvPr/>
        </p:nvCxnSpPr>
        <p:spPr>
          <a:xfrm>
            <a:off x="7096304" y="5138846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7">
            <a:extLst>
              <a:ext uri="{FF2B5EF4-FFF2-40B4-BE49-F238E27FC236}">
                <a16:creationId xmlns:a16="http://schemas.microsoft.com/office/drawing/2014/main" id="{9E63E75E-34B4-FB28-7F2C-F466FCD7B301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12">
            <a:extLst>
              <a:ext uri="{FF2B5EF4-FFF2-40B4-BE49-F238E27FC236}">
                <a16:creationId xmlns:a16="http://schemas.microsoft.com/office/drawing/2014/main" id="{E32012DC-88FA-1A8E-1C48-CC24CF7A2455}"/>
              </a:ext>
            </a:extLst>
          </p:cNvPr>
          <p:cNvGrpSpPr/>
          <p:nvPr/>
        </p:nvGrpSpPr>
        <p:grpSpPr>
          <a:xfrm>
            <a:off x="7924717" y="1704958"/>
            <a:ext cx="2414202" cy="523220"/>
            <a:chOff x="8900664" y="1704956"/>
            <a:chExt cx="2414202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4B31C5-14D7-1B62-C171-7C0B5EC280EC}"/>
                </a:ext>
              </a:extLst>
            </p:cNvPr>
            <p:cNvSpPr txBox="1"/>
            <p:nvPr/>
          </p:nvSpPr>
          <p:spPr>
            <a:xfrm>
              <a:off x="8900664" y="170495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800" b="1" dirty="0">
                  <a:solidFill>
                    <a:schemeClr val="accent1"/>
                  </a:solidFill>
                  <a:cs typeface="Arial" pitchFamily="34" charset="0"/>
                </a:rPr>
                <a:t>41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499A0CCA-730C-BD9F-4CA6-4965232B01B5}"/>
                </a:ext>
              </a:extLst>
            </p:cNvPr>
            <p:cNvSpPr txBox="1">
              <a:spLocks/>
            </p:cNvSpPr>
            <p:nvPr/>
          </p:nvSpPr>
          <p:spPr>
            <a:xfrm>
              <a:off x="9814521" y="1824911"/>
              <a:ext cx="1500345" cy="2332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Творческая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11">
            <a:extLst>
              <a:ext uri="{FF2B5EF4-FFF2-40B4-BE49-F238E27FC236}">
                <a16:creationId xmlns:a16="http://schemas.microsoft.com/office/drawing/2014/main" id="{A178985F-ABE4-F08C-7312-69C89BC07FDA}"/>
              </a:ext>
            </a:extLst>
          </p:cNvPr>
          <p:cNvGrpSpPr/>
          <p:nvPr/>
        </p:nvGrpSpPr>
        <p:grpSpPr>
          <a:xfrm>
            <a:off x="9040702" y="3169825"/>
            <a:ext cx="2339107" cy="523220"/>
            <a:chOff x="8900664" y="2587911"/>
            <a:chExt cx="2339107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65136D-0AFA-2AFD-B133-37D08D3DF7D2}"/>
                </a:ext>
              </a:extLst>
            </p:cNvPr>
            <p:cNvSpPr txBox="1"/>
            <p:nvPr/>
          </p:nvSpPr>
          <p:spPr>
            <a:xfrm>
              <a:off x="8900664" y="258791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800" b="1" dirty="0">
                  <a:solidFill>
                    <a:schemeClr val="accent2"/>
                  </a:solidFill>
                  <a:cs typeface="Arial" pitchFamily="34" charset="0"/>
                </a:rPr>
                <a:t>41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FA875BF4-0FF6-8431-5EE7-125AA71F6E23}"/>
                </a:ext>
              </a:extLst>
            </p:cNvPr>
            <p:cNvSpPr txBox="1">
              <a:spLocks/>
            </p:cNvSpPr>
            <p:nvPr/>
          </p:nvSpPr>
          <p:spPr>
            <a:xfrm>
              <a:off x="9739426" y="2711467"/>
              <a:ext cx="1500345" cy="2332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Карьерная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그룹 10">
            <a:extLst>
              <a:ext uri="{FF2B5EF4-FFF2-40B4-BE49-F238E27FC236}">
                <a16:creationId xmlns:a16="http://schemas.microsoft.com/office/drawing/2014/main" id="{52AC56DB-77A6-CE22-490A-EEA13338F36C}"/>
              </a:ext>
            </a:extLst>
          </p:cNvPr>
          <p:cNvGrpSpPr/>
          <p:nvPr/>
        </p:nvGrpSpPr>
        <p:grpSpPr>
          <a:xfrm>
            <a:off x="8872644" y="4232253"/>
            <a:ext cx="2251476" cy="523220"/>
            <a:chOff x="8900664" y="3470866"/>
            <a:chExt cx="2251476" cy="5232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E125CE-6430-2942-D795-C84B104132D8}"/>
                </a:ext>
              </a:extLst>
            </p:cNvPr>
            <p:cNvSpPr txBox="1"/>
            <p:nvPr/>
          </p:nvSpPr>
          <p:spPr>
            <a:xfrm>
              <a:off x="8900664" y="3470866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800" b="1" dirty="0">
                  <a:solidFill>
                    <a:schemeClr val="accent3"/>
                  </a:solidFill>
                  <a:cs typeface="Arial" pitchFamily="34" charset="0"/>
                </a:rPr>
                <a:t>9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DD2A8E6F-7B24-A05E-417C-715B1F4F4F43}"/>
                </a:ext>
              </a:extLst>
            </p:cNvPr>
            <p:cNvSpPr txBox="1">
              <a:spLocks/>
            </p:cNvSpPr>
            <p:nvPr/>
          </p:nvSpPr>
          <p:spPr>
            <a:xfrm>
              <a:off x="9651795" y="3598212"/>
              <a:ext cx="1500345" cy="2332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Догматическая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9">
            <a:extLst>
              <a:ext uri="{FF2B5EF4-FFF2-40B4-BE49-F238E27FC236}">
                <a16:creationId xmlns:a16="http://schemas.microsoft.com/office/drawing/2014/main" id="{9A6ACAE8-10F0-6B7E-04CD-366DC2D9F253}"/>
              </a:ext>
            </a:extLst>
          </p:cNvPr>
          <p:cNvGrpSpPr/>
          <p:nvPr/>
        </p:nvGrpSpPr>
        <p:grpSpPr>
          <a:xfrm>
            <a:off x="8300797" y="4884874"/>
            <a:ext cx="2308045" cy="523220"/>
            <a:chOff x="8900664" y="4353821"/>
            <a:chExt cx="2308045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C4C898-C17B-22C4-F9A7-3444716A80F1}"/>
                </a:ext>
              </a:extLst>
            </p:cNvPr>
            <p:cNvSpPr txBox="1"/>
            <p:nvPr/>
          </p:nvSpPr>
          <p:spPr>
            <a:xfrm>
              <a:off x="8900664" y="435382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2800" b="1" dirty="0">
                  <a:solidFill>
                    <a:schemeClr val="accent4"/>
                  </a:solidFill>
                  <a:cs typeface="Arial" pitchFamily="34" charset="0"/>
                </a:rPr>
                <a:t>9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5" name="Text Placeholder 12">
              <a:extLst>
                <a:ext uri="{FF2B5EF4-FFF2-40B4-BE49-F238E27FC236}">
                  <a16:creationId xmlns:a16="http://schemas.microsoft.com/office/drawing/2014/main" id="{CE0A9836-000B-40E1-9CE9-B81BCBBA1A52}"/>
                </a:ext>
              </a:extLst>
            </p:cNvPr>
            <p:cNvSpPr txBox="1">
              <a:spLocks/>
            </p:cNvSpPr>
            <p:nvPr/>
          </p:nvSpPr>
          <p:spPr>
            <a:xfrm>
              <a:off x="9708364" y="4491161"/>
              <a:ext cx="1500345" cy="23326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Безмятежная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A645A649-E061-0527-4132-9C84C7C1F101}"/>
              </a:ext>
            </a:extLst>
          </p:cNvPr>
          <p:cNvSpPr/>
          <p:nvPr/>
        </p:nvSpPr>
        <p:spPr>
          <a:xfrm flipH="1">
            <a:off x="6880059" y="4291304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36">
            <a:extLst>
              <a:ext uri="{FF2B5EF4-FFF2-40B4-BE49-F238E27FC236}">
                <a16:creationId xmlns:a16="http://schemas.microsoft.com/office/drawing/2014/main" id="{C32D377F-6D93-F0CB-EB7F-22794F492527}"/>
              </a:ext>
            </a:extLst>
          </p:cNvPr>
          <p:cNvSpPr/>
          <p:nvPr/>
        </p:nvSpPr>
        <p:spPr>
          <a:xfrm>
            <a:off x="6145466" y="229563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D7CD435-BA0F-F2C7-84CB-D919987BB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03" y="3921027"/>
            <a:ext cx="877144" cy="87714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87C973F-741F-EF41-91EC-B63A91C41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29" y="4782368"/>
            <a:ext cx="348465" cy="34846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0172643-3068-51E0-E2D2-F50B6331A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94" y="3295145"/>
            <a:ext cx="487830" cy="4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C507-829F-0084-DEC5-47AAE6AF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F1049-0F8F-A322-8ED2-AA686EEE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838200"/>
            <a:ext cx="10306050" cy="3581400"/>
          </a:xfrm>
        </p:spPr>
        <p:txBody>
          <a:bodyPr>
            <a:normAutofit/>
          </a:bodyPr>
          <a:lstStyle/>
          <a:p>
            <a:r>
              <a:rPr lang="ru-RU" sz="3200" b="1" dirty="0"/>
              <a:t>Цель на 2025-2026 учебный год</a:t>
            </a:r>
            <a:r>
              <a:rPr lang="ru-RU" sz="3200" dirty="0"/>
              <a:t>: уйти от  вертикальных отношений «учитель — ученик» перейти  к </a:t>
            </a:r>
            <a:r>
              <a:rPr lang="ru-RU" sz="3200" b="1" dirty="0"/>
              <a:t>модели партнёрства</a:t>
            </a:r>
            <a:r>
              <a:rPr lang="ru-RU" sz="3200" dirty="0"/>
              <a:t>, включающей развитие ученического самоуправления, открытый диалог, совместные проекты. Родители станут не наблюдателями, а активными участниками среды развития.</a:t>
            </a:r>
            <a:br>
              <a:rPr lang="ru-RU" sz="22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402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27D2630-2FF6-4138-B485-EFA854625950}" vid="{4F5EAFEC-8433-4FA4-A381-F87CC1438E3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477</Words>
  <Application>Microsoft Office PowerPoint</Application>
  <PresentationFormat>Широкоэкранный</PresentationFormat>
  <Paragraphs>85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 Linotype</vt:lpstr>
      <vt:lpstr>Times New Roman</vt:lpstr>
      <vt:lpstr>Тема1</vt:lpstr>
      <vt:lpstr>  Командное взаимодействие специалистов социально-психологической службы и педагогов: ключ к успешному решению общих задач.</vt:lpstr>
      <vt:lpstr>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на 2025-2026 учебный год: уйти от  вертикальных отношений «учитель — ученик» перейти  к модели партнёрства, включающей развитие ученического самоуправления, открытый диалог, совместные проекты. Родители станут не наблюдателями, а активными участниками среды развития. </vt:lpstr>
      <vt:lpstr>Проблемы и вызовы: Несмотря на достижения, мы столкнулись с проблемами: Стигма: обращение за психологической помощью может восприниматься как признак слабости, что мешает ученикам и их родителям обращаться за поддержкой; Низкая психологическая компетенция родителей и педагогов является одной из значимых проблем, влияющих на развитие детей и подростков, а также на общую атмосферу в образовательном учреждение;  Недостаточная вовлеченность родителей в школьные мероприятия. Решение проблем:  </vt:lpstr>
      <vt:lpstr>Заключение и призыв к действию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Наталья Евгеньевна</dc:creator>
  <cp:lastModifiedBy>Ксюня</cp:lastModifiedBy>
  <cp:revision>37</cp:revision>
  <cp:lastPrinted>2024-03-25T08:05:49Z</cp:lastPrinted>
  <dcterms:created xsi:type="dcterms:W3CDTF">2024-03-24T15:39:38Z</dcterms:created>
  <dcterms:modified xsi:type="dcterms:W3CDTF">2025-08-26T01:07:53Z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2024-03-24T00:00:00Z</vt:filetime>
  </property>
</Properties>
</file>